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7" r:id="rId2"/>
    <p:sldId id="285" r:id="rId3"/>
    <p:sldId id="286" r:id="rId4"/>
    <p:sldId id="267" r:id="rId5"/>
    <p:sldId id="278" r:id="rId6"/>
    <p:sldId id="280" r:id="rId7"/>
    <p:sldId id="282" r:id="rId8"/>
    <p:sldId id="281" r:id="rId9"/>
    <p:sldId id="284" r:id="rId10"/>
    <p:sldId id="283"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14" autoAdjust="0"/>
  </p:normalViewPr>
  <p:slideViewPr>
    <p:cSldViewPr snapToGrid="0">
      <p:cViewPr varScale="1">
        <p:scale>
          <a:sx n="108" d="100"/>
          <a:sy n="108" d="100"/>
        </p:scale>
        <p:origin x="666" y="10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5DD71D7-55AC-46BD-81B3-09AB2F9EFBD8}" type="datetimeFigureOut">
              <a:rPr lang="en-US" smtClean="0"/>
              <a:t>11/9/2018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89424F-BB59-4F4E-9822-4CA3E770FFD2}" type="datetimeFigureOut">
              <a:rPr lang="en-US" smtClean="0"/>
              <a:t>11/9/2018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Yayin</a:t>
            </a:r>
            <a:r>
              <a:rPr lang="en-US" dirty="0"/>
              <a:t> and </a:t>
            </a:r>
            <a:r>
              <a:rPr lang="en-US" dirty="0" err="1"/>
              <a:t>oinos</a:t>
            </a:r>
            <a:r>
              <a:rPr lang="en-US" dirty="0"/>
              <a:t> (which in the Septuagint also often translates most of the Hebrew words for alcoholic beverages listed above) are commonly translated "wine", but the two are also rarely, and perhaps figuratively or anticipatorily, used to refer to freshly pressed non-alcoholic juice.</a:t>
            </a:r>
          </a:p>
        </p:txBody>
      </p:sp>
      <p:sp>
        <p:nvSpPr>
          <p:cNvPr id="4" name="Slide Number Placeholder 3"/>
          <p:cNvSpPr>
            <a:spLocks noGrp="1"/>
          </p:cNvSpPr>
          <p:nvPr>
            <p:ph type="sldNum" sz="quarter" idx="5"/>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3394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brown </a:t>
            </a:r>
            <a:r>
              <a:rPr lang="en-US" dirty="0" err="1"/>
              <a:t>colour</a:t>
            </a:r>
            <a:r>
              <a:rPr lang="en-US" dirty="0"/>
              <a:t>, balanced sweetness and long finish</a:t>
            </a:r>
          </a:p>
        </p:txBody>
      </p:sp>
      <p:sp>
        <p:nvSpPr>
          <p:cNvPr id="4" name="Slide Number Placeholder 3"/>
          <p:cNvSpPr>
            <a:spLocks noGrp="1"/>
          </p:cNvSpPr>
          <p:nvPr>
            <p:ph type="sldNum" sz="quarter" idx="5"/>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208103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334631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110835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Citrus, lemon, and slight funk petrol nose. Body is creamy with notes of lemon, lime, and creamy oak. Citrus and lime on the finish.</a:t>
            </a:r>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101691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 floral notes on the nose. Pale color with a rose tint. Vegetal flavors with rose water. Light refreshing. Really good sipping wine.</a:t>
            </a:r>
          </a:p>
        </p:txBody>
      </p:sp>
      <p:sp>
        <p:nvSpPr>
          <p:cNvPr id="4" name="Slide Number Placeholder 3"/>
          <p:cNvSpPr>
            <a:spLocks noGrp="1"/>
          </p:cNvSpPr>
          <p:nvPr>
            <p:ph type="sldNum" sz="quarter" idx="5"/>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116697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bright yellow, straw Nose: closed, fermented peach, paint thinner Palate: medium minus body, ripe peach, apricot hints, white stone fruits, slight spritz, refreshing and balanced acidity</a:t>
            </a:r>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200409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expressed aroma of </a:t>
            </a:r>
            <a:r>
              <a:rPr lang="en-US" dirty="0" err="1"/>
              <a:t>riosehip</a:t>
            </a:r>
            <a:r>
              <a:rPr lang="en-US" dirty="0"/>
              <a:t> and viscous plum, cherry and vanilla wood. Dry, acid, middle strong tannins, lightly medium body, taste is kind of elegant and thin with good structure but in overall pale colors, lengthy finish. </a:t>
            </a:r>
          </a:p>
        </p:txBody>
      </p:sp>
      <p:sp>
        <p:nvSpPr>
          <p:cNvPr id="4" name="Slide Number Placeholder 3"/>
          <p:cNvSpPr>
            <a:spLocks noGrp="1"/>
          </p:cNvSpPr>
          <p:nvPr>
            <p:ph type="sldNum" sz="quarter" idx="5"/>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235199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aromas and </a:t>
            </a:r>
            <a:r>
              <a:rPr lang="en-US" dirty="0" err="1"/>
              <a:t>flavour</a:t>
            </a:r>
            <a:r>
              <a:rPr lang="en-US" dirty="0"/>
              <a:t> of red </a:t>
            </a:r>
            <a:r>
              <a:rPr lang="en-US" dirty="0" err="1"/>
              <a:t>cherries,red</a:t>
            </a:r>
            <a:r>
              <a:rPr lang="en-US" dirty="0"/>
              <a:t> currant, raspberries, olives and oak. It has a medium nose, full bodied with moderate acidity and tannins. </a:t>
            </a:r>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66031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Spiced and floral on the nose; full bodied bold and medium tannic on the palate showing notes of red </a:t>
            </a:r>
            <a:r>
              <a:rPr lang="en-US" dirty="0" err="1"/>
              <a:t>fruits,tobacco</a:t>
            </a:r>
            <a:r>
              <a:rPr lang="en-US" dirty="0"/>
              <a:t>, dark fruits, cloves. Grippy tannic finish</a:t>
            </a:r>
          </a:p>
        </p:txBody>
      </p:sp>
      <p:sp>
        <p:nvSpPr>
          <p:cNvPr id="4" name="Slide Number Placeholder 3"/>
          <p:cNvSpPr>
            <a:spLocks noGrp="1"/>
          </p:cNvSpPr>
          <p:nvPr>
            <p:ph type="sldNum" sz="quarter" idx="5"/>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105408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11/9/2018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11/9/2018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11/9/2018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11/9/2018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11/9/2018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11/9/2018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11/9/2018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11/9/2018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11/9/2018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11/9/2018</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It’s All Greek to me</a:t>
            </a:r>
          </a:p>
        </p:txBody>
      </p:sp>
      <p:sp>
        <p:nvSpPr>
          <p:cNvPr id="3" name="Subtitle 2"/>
          <p:cNvSpPr>
            <a:spLocks noGrp="1"/>
          </p:cNvSpPr>
          <p:nvPr>
            <p:ph type="subTitle" idx="1"/>
          </p:nvPr>
        </p:nvSpPr>
        <p:spPr/>
        <p:txBody>
          <a:bodyPr/>
          <a:lstStyle/>
          <a:p>
            <a:r>
              <a:rPr lang="en-US" dirty="0">
                <a:solidFill>
                  <a:schemeClr val="accent1">
                    <a:lumMod val="75000"/>
                  </a:schemeClr>
                </a:solidFill>
              </a:rPr>
              <a:t>Greek wine – There you go</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469" y="381000"/>
            <a:ext cx="8733679" cy="1143000"/>
          </a:xfrm>
        </p:spPr>
        <p:txBody>
          <a:bodyPr/>
          <a:lstStyle/>
          <a:p>
            <a:pPr marL="0" marR="0">
              <a:spcBef>
                <a:spcPts val="0"/>
              </a:spcBef>
              <a:spcAft>
                <a:spcPts val="0"/>
              </a:spcAft>
            </a:pPr>
            <a:r>
              <a:rPr lang="en-US" dirty="0" err="1">
                <a:effectLst/>
                <a:latin typeface="Calibri" panose="020F0502020204030204" pitchFamily="34" charset="0"/>
                <a:ea typeface="Calibri" panose="020F0502020204030204" pitchFamily="34" charset="0"/>
                <a:cs typeface="Arial" panose="020B0604020202020204" pitchFamily="34" charset="0"/>
              </a:rPr>
              <a:t>Cavino</a:t>
            </a:r>
            <a:r>
              <a:rPr lang="en-US" dirty="0">
                <a:effectLst/>
                <a:latin typeface="Calibri" panose="020F0502020204030204" pitchFamily="34" charset="0"/>
                <a:ea typeface="Calibri" panose="020F0502020204030204" pitchFamily="34" charset="0"/>
                <a:cs typeface="Arial" panose="020B0604020202020204" pitchFamily="34" charset="0"/>
              </a:rPr>
              <a:t> Winery Mavrodaphne of Patras (NV)</a:t>
            </a:r>
          </a:p>
        </p:txBody>
      </p:sp>
      <p:sp>
        <p:nvSpPr>
          <p:cNvPr id="3" name="Content Placeholder 2"/>
          <p:cNvSpPr>
            <a:spLocks noGrp="1"/>
          </p:cNvSpPr>
          <p:nvPr>
            <p:ph idx="1"/>
          </p:nvPr>
        </p:nvSpPr>
        <p:spPr>
          <a:xfrm>
            <a:off x="4043494" y="1828800"/>
            <a:ext cx="8040654" cy="4114800"/>
          </a:xfrm>
        </p:spPr>
        <p:txBody>
          <a:bodyPr/>
          <a:lstStyle/>
          <a:p>
            <a:r>
              <a:rPr lang="en-US" dirty="0"/>
              <a:t>Mavrodaphne = “Black Laurel”</a:t>
            </a:r>
          </a:p>
          <a:p>
            <a:r>
              <a:rPr lang="en-US" dirty="0"/>
              <a:t> Indigenous to the Achaea region in Northern Peloponnese, Greece</a:t>
            </a:r>
          </a:p>
          <a:p>
            <a:r>
              <a:rPr lang="en-US" dirty="0"/>
              <a:t> First produced around 1850</a:t>
            </a:r>
          </a:p>
          <a:p>
            <a:r>
              <a:rPr lang="en-US" dirty="0"/>
              <a:t>Dark, almost opaque wine with a dark purple reflected color and a purple-brown transmitted color. </a:t>
            </a:r>
          </a:p>
          <a:p>
            <a:r>
              <a:rPr lang="en-US" dirty="0"/>
              <a:t>Aromas and flavors of caramel, chocolate, coffee, raisins and plums</a:t>
            </a:r>
          </a:p>
          <a:p>
            <a:r>
              <a:rPr lang="en-US" dirty="0"/>
              <a:t>Uses the solera method of serial blending</a:t>
            </a:r>
          </a:p>
        </p:txBody>
      </p:sp>
      <p:pic>
        <p:nvPicPr>
          <p:cNvPr id="5" name="Picture 4">
            <a:extLst>
              <a:ext uri="{FF2B5EF4-FFF2-40B4-BE49-F238E27FC236}">
                <a16:creationId xmlns:a16="http://schemas.microsoft.com/office/drawing/2014/main" id="{EC695E59-97A1-4637-936E-1910B7E32AE9}"/>
              </a:ext>
            </a:extLst>
          </p:cNvPr>
          <p:cNvPicPr>
            <a:picLocks noChangeAspect="1"/>
          </p:cNvPicPr>
          <p:nvPr/>
        </p:nvPicPr>
        <p:blipFill>
          <a:blip r:embed="rId3"/>
          <a:stretch>
            <a:fillRect/>
          </a:stretch>
        </p:blipFill>
        <p:spPr>
          <a:xfrm>
            <a:off x="0" y="24618"/>
            <a:ext cx="3350469" cy="6223782"/>
          </a:xfrm>
          <a:prstGeom prst="rect">
            <a:avLst/>
          </a:prstGeom>
        </p:spPr>
      </p:pic>
      <p:pic>
        <p:nvPicPr>
          <p:cNvPr id="4" name="Picture 3">
            <a:extLst>
              <a:ext uri="{FF2B5EF4-FFF2-40B4-BE49-F238E27FC236}">
                <a16:creationId xmlns:a16="http://schemas.microsoft.com/office/drawing/2014/main" id="{BE8B18D7-85CF-4FD3-A630-9432BAA0C57A}"/>
              </a:ext>
            </a:extLst>
          </p:cNvPr>
          <p:cNvPicPr>
            <a:picLocks noChangeAspect="1"/>
          </p:cNvPicPr>
          <p:nvPr/>
        </p:nvPicPr>
        <p:blipFill>
          <a:blip r:embed="rId4"/>
          <a:stretch>
            <a:fillRect/>
          </a:stretch>
        </p:blipFill>
        <p:spPr>
          <a:xfrm>
            <a:off x="1894263" y="4093698"/>
            <a:ext cx="2149231" cy="2154702"/>
          </a:xfrm>
          <a:prstGeom prst="rect">
            <a:avLst/>
          </a:prstGeom>
        </p:spPr>
      </p:pic>
    </p:spTree>
    <p:extLst>
      <p:ext uri="{BB962C8B-B14F-4D97-AF65-F5344CB8AC3E}">
        <p14:creationId xmlns:p14="http://schemas.microsoft.com/office/powerpoint/2010/main" val="6374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23C4-E629-4938-AE6B-CA520C8F7AA4}"/>
              </a:ext>
            </a:extLst>
          </p:cNvPr>
          <p:cNvSpPr>
            <a:spLocks noGrp="1"/>
          </p:cNvSpPr>
          <p:nvPr>
            <p:ph type="title"/>
          </p:nvPr>
        </p:nvSpPr>
        <p:spPr>
          <a:xfrm>
            <a:off x="5454242" y="381000"/>
            <a:ext cx="5442357" cy="634067"/>
          </a:xfrm>
        </p:spPr>
        <p:txBody>
          <a:bodyPr/>
          <a:lstStyle/>
          <a:p>
            <a:r>
              <a:rPr lang="en-US" dirty="0"/>
              <a:t>Greek Facts</a:t>
            </a:r>
          </a:p>
        </p:txBody>
      </p:sp>
      <p:sp>
        <p:nvSpPr>
          <p:cNvPr id="12" name="Content Placeholder 2">
            <a:extLst>
              <a:ext uri="{FF2B5EF4-FFF2-40B4-BE49-F238E27FC236}">
                <a16:creationId xmlns:a16="http://schemas.microsoft.com/office/drawing/2014/main" id="{CF2EF7F3-1BCF-4B34-A335-F636402C3390}"/>
              </a:ext>
            </a:extLst>
          </p:cNvPr>
          <p:cNvSpPr txBox="1">
            <a:spLocks/>
          </p:cNvSpPr>
          <p:nvPr/>
        </p:nvSpPr>
        <p:spPr>
          <a:xfrm>
            <a:off x="5310231" y="1015067"/>
            <a:ext cx="6660859" cy="520956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4 wine regions</a:t>
            </a:r>
          </a:p>
          <a:p>
            <a:pPr lvl="1"/>
            <a:r>
              <a:rPr lang="en-US" dirty="0"/>
              <a:t>Northern Greece</a:t>
            </a:r>
          </a:p>
          <a:p>
            <a:pPr lvl="1"/>
            <a:r>
              <a:rPr lang="en-US" dirty="0"/>
              <a:t>Central Greece</a:t>
            </a:r>
          </a:p>
          <a:p>
            <a:pPr lvl="1"/>
            <a:r>
              <a:rPr lang="en-US" dirty="0"/>
              <a:t>Southern Greece</a:t>
            </a:r>
          </a:p>
          <a:p>
            <a:pPr lvl="1"/>
            <a:r>
              <a:rPr lang="en-US" dirty="0"/>
              <a:t>Aegean Islands</a:t>
            </a:r>
          </a:p>
          <a:p>
            <a:r>
              <a:rPr lang="en-US" dirty="0"/>
              <a:t>105000 Hectares under vine (1050 square kilometers)</a:t>
            </a:r>
          </a:p>
          <a:p>
            <a:r>
              <a:rPr lang="en-US" dirty="0"/>
              <a:t>Less than 1% of all available farmland under vine (2016)</a:t>
            </a:r>
          </a:p>
          <a:p>
            <a:r>
              <a:rPr lang="en-US" dirty="0"/>
              <a:t>Down 1% since 2014</a:t>
            </a:r>
          </a:p>
        </p:txBody>
      </p:sp>
      <p:pic>
        <p:nvPicPr>
          <p:cNvPr id="14" name="Picture 13">
            <a:extLst>
              <a:ext uri="{FF2B5EF4-FFF2-40B4-BE49-F238E27FC236}">
                <a16:creationId xmlns:a16="http://schemas.microsoft.com/office/drawing/2014/main" id="{35F612DF-BF94-4BC7-9A50-73F0072FA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36130" cy="6859330"/>
          </a:xfrm>
          <a:prstGeom prst="rect">
            <a:avLst/>
          </a:prstGeom>
        </p:spPr>
      </p:pic>
    </p:spTree>
    <p:extLst>
      <p:ext uri="{BB962C8B-B14F-4D97-AF65-F5344CB8AC3E}">
        <p14:creationId xmlns:p14="http://schemas.microsoft.com/office/powerpoint/2010/main" val="22014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23C4-E629-4938-AE6B-CA520C8F7AA4}"/>
              </a:ext>
            </a:extLst>
          </p:cNvPr>
          <p:cNvSpPr>
            <a:spLocks noGrp="1"/>
          </p:cNvSpPr>
          <p:nvPr>
            <p:ph type="title"/>
          </p:nvPr>
        </p:nvSpPr>
        <p:spPr>
          <a:xfrm>
            <a:off x="5454242" y="381000"/>
            <a:ext cx="5442357" cy="634067"/>
          </a:xfrm>
        </p:spPr>
        <p:txBody>
          <a:bodyPr/>
          <a:lstStyle/>
          <a:p>
            <a:r>
              <a:rPr lang="en-US" dirty="0"/>
              <a:t>Greek Varietals</a:t>
            </a:r>
          </a:p>
        </p:txBody>
      </p:sp>
      <p:sp>
        <p:nvSpPr>
          <p:cNvPr id="12" name="Content Placeholder 2">
            <a:extLst>
              <a:ext uri="{FF2B5EF4-FFF2-40B4-BE49-F238E27FC236}">
                <a16:creationId xmlns:a16="http://schemas.microsoft.com/office/drawing/2014/main" id="{CF2EF7F3-1BCF-4B34-A335-F636402C3390}"/>
              </a:ext>
            </a:extLst>
          </p:cNvPr>
          <p:cNvSpPr txBox="1">
            <a:spLocks/>
          </p:cNvSpPr>
          <p:nvPr/>
        </p:nvSpPr>
        <p:spPr>
          <a:xfrm>
            <a:off x="5310231" y="1015067"/>
            <a:ext cx="6660859" cy="5209564"/>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All grapes can grow in Greece (Cab, Pinot, etc.)</a:t>
            </a:r>
          </a:p>
          <a:p>
            <a:r>
              <a:rPr lang="en-US" dirty="0"/>
              <a:t>Primary indigenous grapes </a:t>
            </a:r>
            <a:r>
              <a:rPr lang="en-US" sz="1600" dirty="0"/>
              <a:t>(There are many others)</a:t>
            </a:r>
          </a:p>
          <a:p>
            <a:pPr lvl="1"/>
            <a:r>
              <a:rPr lang="en-US" dirty="0"/>
              <a:t>Northern Greece</a:t>
            </a:r>
          </a:p>
          <a:p>
            <a:pPr lvl="2"/>
            <a:r>
              <a:rPr lang="en-US" dirty="0"/>
              <a:t>Xinomavro </a:t>
            </a:r>
            <a:r>
              <a:rPr lang="en-US" i="1" dirty="0"/>
              <a:t>(</a:t>
            </a:r>
            <a:r>
              <a:rPr lang="en-US" i="1" dirty="0" err="1"/>
              <a:t>zhee</a:t>
            </a:r>
            <a:r>
              <a:rPr lang="en-US" i="1" dirty="0"/>
              <a:t>-no-</a:t>
            </a:r>
            <a:r>
              <a:rPr lang="en-US" i="1" dirty="0" err="1"/>
              <a:t>mav</a:t>
            </a:r>
            <a:r>
              <a:rPr lang="en-US" i="1" dirty="0"/>
              <a:t>-</a:t>
            </a:r>
            <a:r>
              <a:rPr lang="en-US" i="1" dirty="0" err="1"/>
              <a:t>ro</a:t>
            </a:r>
            <a:r>
              <a:rPr lang="en-US" i="1" dirty="0"/>
              <a:t>) </a:t>
            </a:r>
            <a:r>
              <a:rPr lang="en-US" dirty="0"/>
              <a:t>(Tasting)</a:t>
            </a:r>
          </a:p>
          <a:p>
            <a:pPr lvl="1"/>
            <a:r>
              <a:rPr lang="en-US" dirty="0"/>
              <a:t>Central Greece</a:t>
            </a:r>
          </a:p>
          <a:p>
            <a:pPr lvl="2"/>
            <a:r>
              <a:rPr lang="en-US" dirty="0"/>
              <a:t>Malagousia </a:t>
            </a:r>
            <a:r>
              <a:rPr lang="en-US" i="1" dirty="0"/>
              <a:t>(</a:t>
            </a:r>
            <a:r>
              <a:rPr lang="en-US" i="1" dirty="0" err="1"/>
              <a:t>mah</a:t>
            </a:r>
            <a:r>
              <a:rPr lang="en-US" i="1" dirty="0"/>
              <a:t>-la-goo-see-ah) </a:t>
            </a:r>
            <a:r>
              <a:rPr lang="en-US" dirty="0"/>
              <a:t>(Tasting)</a:t>
            </a:r>
          </a:p>
          <a:p>
            <a:pPr lvl="1"/>
            <a:r>
              <a:rPr lang="en-US" dirty="0"/>
              <a:t>Southern Greece</a:t>
            </a:r>
          </a:p>
          <a:p>
            <a:pPr lvl="2"/>
            <a:r>
              <a:rPr lang="en-US" dirty="0"/>
              <a:t>Agiorgitiko </a:t>
            </a:r>
            <a:r>
              <a:rPr lang="en-US" i="1" dirty="0"/>
              <a:t>(ah-gee-or-gee-tee-ko)</a:t>
            </a:r>
            <a:r>
              <a:rPr lang="en-US" dirty="0"/>
              <a:t> (Tasting) </a:t>
            </a:r>
          </a:p>
          <a:p>
            <a:pPr lvl="2"/>
            <a:r>
              <a:rPr lang="en-US" dirty="0"/>
              <a:t>Moschofilero </a:t>
            </a:r>
            <a:r>
              <a:rPr lang="en-US" i="1" dirty="0"/>
              <a:t>(</a:t>
            </a:r>
            <a:r>
              <a:rPr lang="en-US" i="1" dirty="0" err="1"/>
              <a:t>mos</a:t>
            </a:r>
            <a:r>
              <a:rPr lang="en-US" i="1" dirty="0"/>
              <a:t>-ko-fi-</a:t>
            </a:r>
            <a:r>
              <a:rPr lang="en-US" i="1" dirty="0" err="1"/>
              <a:t>ler</a:t>
            </a:r>
            <a:r>
              <a:rPr lang="en-US" i="1" dirty="0"/>
              <a:t>-oh) </a:t>
            </a:r>
            <a:r>
              <a:rPr lang="en-US" dirty="0"/>
              <a:t>(Tasting)</a:t>
            </a:r>
          </a:p>
          <a:p>
            <a:pPr lvl="2"/>
            <a:r>
              <a:rPr lang="en-US" dirty="0"/>
              <a:t>Mavrodaphne (</a:t>
            </a:r>
            <a:r>
              <a:rPr lang="en-US" i="1" dirty="0" err="1"/>
              <a:t>mævɹəˈdæfni</a:t>
            </a:r>
            <a:r>
              <a:rPr lang="en-US" i="1" dirty="0"/>
              <a:t>) </a:t>
            </a:r>
            <a:r>
              <a:rPr lang="en-US" dirty="0"/>
              <a:t>(Tasting)</a:t>
            </a:r>
            <a:endParaRPr lang="en-US" i="1" dirty="0"/>
          </a:p>
          <a:p>
            <a:pPr lvl="2"/>
            <a:r>
              <a:rPr lang="en-US" dirty="0"/>
              <a:t>Rhoditis </a:t>
            </a:r>
            <a:r>
              <a:rPr lang="en-US" i="1" dirty="0"/>
              <a:t>(</a:t>
            </a:r>
            <a:r>
              <a:rPr lang="en-US" i="1" dirty="0" err="1"/>
              <a:t>ro</a:t>
            </a:r>
            <a:r>
              <a:rPr lang="en-US" i="1" dirty="0"/>
              <a:t>-dee-tis) </a:t>
            </a:r>
            <a:r>
              <a:rPr lang="en-US" dirty="0"/>
              <a:t>(Not Tasting)</a:t>
            </a:r>
          </a:p>
          <a:p>
            <a:pPr lvl="1"/>
            <a:r>
              <a:rPr lang="en-US" dirty="0"/>
              <a:t>Aegean Islands</a:t>
            </a:r>
          </a:p>
          <a:p>
            <a:pPr lvl="2"/>
            <a:r>
              <a:rPr lang="en-US" dirty="0"/>
              <a:t>Assyrtiko </a:t>
            </a:r>
            <a:r>
              <a:rPr lang="en-US" i="1" dirty="0"/>
              <a:t>(ah-sir-tee-ko) </a:t>
            </a:r>
            <a:r>
              <a:rPr lang="en-US" dirty="0"/>
              <a:t>(Tasting)</a:t>
            </a:r>
          </a:p>
          <a:p>
            <a:pPr lvl="2"/>
            <a:r>
              <a:rPr lang="en-US" dirty="0" err="1"/>
              <a:t>Limnio</a:t>
            </a:r>
            <a:r>
              <a:rPr lang="en-US" dirty="0"/>
              <a:t>  </a:t>
            </a:r>
            <a:r>
              <a:rPr lang="en-US" i="1" dirty="0"/>
              <a:t>(LIM-nee-oh) </a:t>
            </a:r>
            <a:r>
              <a:rPr lang="en-US" dirty="0"/>
              <a:t>(Tasting)</a:t>
            </a:r>
            <a:r>
              <a:rPr lang="en-US" i="1" dirty="0"/>
              <a:t> </a:t>
            </a:r>
          </a:p>
          <a:p>
            <a:pPr lvl="2"/>
            <a:r>
              <a:rPr lang="en-US" dirty="0"/>
              <a:t>Athiri </a:t>
            </a:r>
            <a:r>
              <a:rPr lang="en-US" i="1" dirty="0"/>
              <a:t>(ah-thee-</a:t>
            </a:r>
            <a:r>
              <a:rPr lang="en-US" i="1" dirty="0" err="1"/>
              <a:t>ree</a:t>
            </a:r>
            <a:r>
              <a:rPr lang="en-US" i="1" dirty="0"/>
              <a:t>) </a:t>
            </a:r>
            <a:r>
              <a:rPr lang="en-US" dirty="0"/>
              <a:t>(Not Tasting)</a:t>
            </a:r>
          </a:p>
        </p:txBody>
      </p:sp>
      <p:pic>
        <p:nvPicPr>
          <p:cNvPr id="14" name="Picture 13">
            <a:extLst>
              <a:ext uri="{FF2B5EF4-FFF2-40B4-BE49-F238E27FC236}">
                <a16:creationId xmlns:a16="http://schemas.microsoft.com/office/drawing/2014/main" id="{35F612DF-BF94-4BC7-9A50-73F0072FA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36130" cy="6859330"/>
          </a:xfrm>
          <a:prstGeom prst="rect">
            <a:avLst/>
          </a:prstGeom>
        </p:spPr>
      </p:pic>
    </p:spTree>
    <p:extLst>
      <p:ext uri="{BB962C8B-B14F-4D97-AF65-F5344CB8AC3E}">
        <p14:creationId xmlns:p14="http://schemas.microsoft.com/office/powerpoint/2010/main" val="12370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381" y="381000"/>
            <a:ext cx="6969785" cy="1143000"/>
          </a:xfrm>
        </p:spPr>
        <p:txBody>
          <a:bodyPr>
            <a:normAutofit fontScale="90000"/>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Gavala</a:t>
            </a:r>
            <a:r>
              <a:rPr lang="en-US" dirty="0">
                <a:effectLst/>
                <a:latin typeface="Calibri" panose="020F0502020204030204" pitchFamily="34" charset="0"/>
                <a:ea typeface="Calibri" panose="020F0502020204030204" pitchFamily="34" charset="0"/>
                <a:cs typeface="Arial" panose="020B0604020202020204" pitchFamily="34" charset="0"/>
              </a:rPr>
              <a:t> Santorini Yannis White 2017</a:t>
            </a:r>
            <a:br>
              <a:rPr lang="en-US" dirty="0">
                <a:effectLst/>
              </a:rPr>
            </a:br>
            <a:r>
              <a:rPr lang="en-US" sz="1600" dirty="0">
                <a:effectLst/>
              </a:rPr>
              <a:t>(Santorini, Aegean Islands)</a:t>
            </a:r>
          </a:p>
        </p:txBody>
      </p:sp>
      <p:sp>
        <p:nvSpPr>
          <p:cNvPr id="3" name="Content Placeholder 2"/>
          <p:cNvSpPr>
            <a:spLocks noGrp="1"/>
          </p:cNvSpPr>
          <p:nvPr>
            <p:ph idx="1"/>
          </p:nvPr>
        </p:nvSpPr>
        <p:spPr>
          <a:xfrm>
            <a:off x="4043494" y="1828800"/>
            <a:ext cx="8042945" cy="4114800"/>
          </a:xfrm>
        </p:spPr>
        <p:txBody>
          <a:bodyPr/>
          <a:lstStyle/>
          <a:p>
            <a:r>
              <a:rPr lang="en-US" dirty="0" err="1"/>
              <a:t>Assyrtico</a:t>
            </a:r>
            <a:r>
              <a:rPr lang="en-US" dirty="0"/>
              <a:t> is indigenous to Santorini, but now grown all over Greece</a:t>
            </a:r>
          </a:p>
          <a:p>
            <a:pPr lvl="1"/>
            <a:r>
              <a:rPr lang="en-US" dirty="0"/>
              <a:t>Prefers arid, volcanic ash rich soil</a:t>
            </a:r>
          </a:p>
          <a:p>
            <a:pPr lvl="1"/>
            <a:r>
              <a:rPr lang="en-US" dirty="0"/>
              <a:t>Santorini has many non- grafted “old vine” plantations (70 </a:t>
            </a:r>
            <a:r>
              <a:rPr lang="en-US" dirty="0" err="1"/>
              <a:t>yrs</a:t>
            </a:r>
            <a:r>
              <a:rPr lang="en-US" dirty="0"/>
              <a:t>)</a:t>
            </a:r>
          </a:p>
          <a:p>
            <a:pPr lvl="1"/>
            <a:r>
              <a:rPr lang="en-US" dirty="0"/>
              <a:t>Assyrtiko is resistant to Phylloxera</a:t>
            </a:r>
          </a:p>
          <a:p>
            <a:r>
              <a:rPr lang="en-US" dirty="0"/>
              <a:t>Large clusters with transparent yellow-gold skin and juicy flesh</a:t>
            </a:r>
          </a:p>
          <a:p>
            <a:r>
              <a:rPr lang="en-US" dirty="0"/>
              <a:t>Does not loose acidity even if very ripe, due to the Santorini’s volcanic soil</a:t>
            </a:r>
          </a:p>
          <a:p>
            <a:endParaRPr lang="en-US" dirty="0"/>
          </a:p>
          <a:p>
            <a:r>
              <a:rPr lang="en-US" dirty="0"/>
              <a:t>AKA - </a:t>
            </a:r>
            <a:r>
              <a:rPr lang="en-US" dirty="0" err="1"/>
              <a:t>Arcytico</a:t>
            </a:r>
            <a:r>
              <a:rPr lang="en-US" dirty="0"/>
              <a:t>, </a:t>
            </a:r>
            <a:r>
              <a:rPr lang="en-US" dirty="0" err="1"/>
              <a:t>Assirtico</a:t>
            </a:r>
            <a:r>
              <a:rPr lang="en-US" dirty="0"/>
              <a:t>, </a:t>
            </a:r>
            <a:r>
              <a:rPr lang="en-US" dirty="0" err="1"/>
              <a:t>Assyrtico</a:t>
            </a:r>
            <a:r>
              <a:rPr lang="en-US" dirty="0"/>
              <a:t>, </a:t>
            </a:r>
            <a:r>
              <a:rPr lang="en-US" dirty="0" err="1"/>
              <a:t>Asurtico</a:t>
            </a:r>
            <a:r>
              <a:rPr lang="en-US" dirty="0"/>
              <a:t>, and </a:t>
            </a:r>
            <a:r>
              <a:rPr lang="en-US" dirty="0" err="1"/>
              <a:t>Asyrtiko</a:t>
            </a:r>
            <a:endParaRPr lang="en-US" dirty="0"/>
          </a:p>
        </p:txBody>
      </p:sp>
      <p:pic>
        <p:nvPicPr>
          <p:cNvPr id="4" name="Picture 3">
            <a:extLst>
              <a:ext uri="{FF2B5EF4-FFF2-40B4-BE49-F238E27FC236}">
                <a16:creationId xmlns:a16="http://schemas.microsoft.com/office/drawing/2014/main" id="{91B91739-DBD6-403E-BABD-7403B023D7C3}"/>
              </a:ext>
            </a:extLst>
          </p:cNvPr>
          <p:cNvPicPr>
            <a:picLocks noChangeAspect="1"/>
          </p:cNvPicPr>
          <p:nvPr/>
        </p:nvPicPr>
        <p:blipFill>
          <a:blip r:embed="rId3"/>
          <a:stretch>
            <a:fillRect/>
          </a:stretch>
        </p:blipFill>
        <p:spPr>
          <a:xfrm>
            <a:off x="105561" y="381000"/>
            <a:ext cx="3810000" cy="5715000"/>
          </a:xfrm>
          <a:prstGeom prst="rect">
            <a:avLst/>
          </a:prstGeom>
        </p:spPr>
      </p:pic>
      <p:pic>
        <p:nvPicPr>
          <p:cNvPr id="5" name="Picture 4">
            <a:extLst>
              <a:ext uri="{FF2B5EF4-FFF2-40B4-BE49-F238E27FC236}">
                <a16:creationId xmlns:a16="http://schemas.microsoft.com/office/drawing/2014/main" id="{ACE3D2B3-B2AC-43A8-9AF5-9295200A7492}"/>
              </a:ext>
            </a:extLst>
          </p:cNvPr>
          <p:cNvPicPr>
            <a:picLocks noChangeAspect="1"/>
          </p:cNvPicPr>
          <p:nvPr/>
        </p:nvPicPr>
        <p:blipFill>
          <a:blip r:embed="rId4"/>
          <a:stretch>
            <a:fillRect/>
          </a:stretch>
        </p:blipFill>
        <p:spPr>
          <a:xfrm>
            <a:off x="2574388" y="4044099"/>
            <a:ext cx="1341173" cy="2051901"/>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A43FFF-58BA-4060-869D-ED36E6F8A5A8}"/>
              </a:ext>
            </a:extLst>
          </p:cNvPr>
          <p:cNvPicPr>
            <a:picLocks noChangeAspect="1"/>
          </p:cNvPicPr>
          <p:nvPr/>
        </p:nvPicPr>
        <p:blipFill>
          <a:blip r:embed="rId3"/>
          <a:stretch>
            <a:fillRect/>
          </a:stretch>
        </p:blipFill>
        <p:spPr>
          <a:xfrm>
            <a:off x="0" y="-1"/>
            <a:ext cx="3976381" cy="6274191"/>
          </a:xfrm>
          <a:prstGeom prst="rect">
            <a:avLst/>
          </a:prstGeom>
        </p:spPr>
      </p:pic>
      <p:sp>
        <p:nvSpPr>
          <p:cNvPr id="2" name="Title 1"/>
          <p:cNvSpPr>
            <a:spLocks noGrp="1"/>
          </p:cNvSpPr>
          <p:nvPr>
            <p:ph type="title"/>
          </p:nvPr>
        </p:nvSpPr>
        <p:spPr>
          <a:xfrm>
            <a:off x="3976381" y="381000"/>
            <a:ext cx="7795409" cy="1143000"/>
          </a:xfrm>
        </p:spPr>
        <p:txBody>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Bosinakis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Mantinia</a:t>
            </a:r>
            <a:r>
              <a:rPr lang="en-US" dirty="0">
                <a:effectLst/>
                <a:latin typeface="Calibri" panose="020F0502020204030204" pitchFamily="34" charset="0"/>
                <a:ea typeface="Calibri" panose="020F0502020204030204" pitchFamily="34" charset="0"/>
                <a:cs typeface="Arial" panose="020B0604020202020204" pitchFamily="34" charset="0"/>
              </a:rPr>
              <a:t> Moschofilero 2017</a:t>
            </a:r>
            <a:endParaRPr lang="en-US" dirty="0">
              <a:effectLst/>
            </a:endParaRPr>
          </a:p>
        </p:txBody>
      </p:sp>
      <p:sp>
        <p:nvSpPr>
          <p:cNvPr id="3" name="Content Placeholder 2"/>
          <p:cNvSpPr>
            <a:spLocks noGrp="1"/>
          </p:cNvSpPr>
          <p:nvPr>
            <p:ph idx="1"/>
          </p:nvPr>
        </p:nvSpPr>
        <p:spPr>
          <a:xfrm>
            <a:off x="4043494" y="1828800"/>
            <a:ext cx="8148506" cy="4114800"/>
          </a:xfrm>
        </p:spPr>
        <p:txBody>
          <a:bodyPr/>
          <a:lstStyle/>
          <a:p>
            <a:r>
              <a:rPr lang="en-US" dirty="0"/>
              <a:t>Grown throughout much of Greece and primarily in Peloponnese  </a:t>
            </a:r>
          </a:p>
          <a:p>
            <a:r>
              <a:rPr lang="en-US" dirty="0"/>
              <a:t>Characterized by a "rose garden” bouquet </a:t>
            </a:r>
          </a:p>
          <a:p>
            <a:r>
              <a:rPr lang="en-US" dirty="0"/>
              <a:t>Usually paired with fresh fruit or fruit-based desserts </a:t>
            </a:r>
          </a:p>
          <a:p>
            <a:r>
              <a:rPr lang="en-US" dirty="0"/>
              <a:t>Makes still, sparkling, and dessert wines</a:t>
            </a:r>
          </a:p>
          <a:p>
            <a:r>
              <a:rPr lang="en-US" dirty="0"/>
              <a:t>Can have characteristics similar to the Muscat</a:t>
            </a:r>
          </a:p>
          <a:p>
            <a:r>
              <a:rPr lang="en-US" dirty="0"/>
              <a:t>Ripens late and can have problems with hot weather</a:t>
            </a:r>
          </a:p>
          <a:p>
            <a:r>
              <a:rPr lang="en-US" dirty="0"/>
              <a:t>AKA - </a:t>
            </a:r>
            <a:r>
              <a:rPr lang="en-US" dirty="0" err="1"/>
              <a:t>Fileri</a:t>
            </a:r>
            <a:r>
              <a:rPr lang="en-US" dirty="0"/>
              <a:t> </a:t>
            </a:r>
            <a:r>
              <a:rPr lang="en-US" dirty="0" err="1"/>
              <a:t>Tripoleos</a:t>
            </a:r>
            <a:r>
              <a:rPr lang="en-US" dirty="0"/>
              <a:t>, </a:t>
            </a:r>
            <a:r>
              <a:rPr lang="en-US" dirty="0" err="1"/>
              <a:t>Filleri</a:t>
            </a:r>
            <a:r>
              <a:rPr lang="en-US" dirty="0"/>
              <a:t> </a:t>
            </a:r>
            <a:r>
              <a:rPr lang="en-US" dirty="0" err="1"/>
              <a:t>Tripoleos</a:t>
            </a:r>
            <a:r>
              <a:rPr lang="en-US" dirty="0"/>
              <a:t>, </a:t>
            </a:r>
            <a:r>
              <a:rPr lang="en-US" dirty="0" err="1"/>
              <a:t>Moschophilero</a:t>
            </a:r>
            <a:r>
              <a:rPr lang="en-US" dirty="0"/>
              <a:t>, </a:t>
            </a:r>
            <a:r>
              <a:rPr lang="en-US" dirty="0" err="1"/>
              <a:t>Moscophilero</a:t>
            </a:r>
            <a:r>
              <a:rPr lang="en-US" dirty="0"/>
              <a:t>, </a:t>
            </a:r>
            <a:r>
              <a:rPr lang="en-US" dirty="0" err="1"/>
              <a:t>Mosxofilero</a:t>
            </a:r>
            <a:r>
              <a:rPr lang="en-US" dirty="0"/>
              <a:t>, </a:t>
            </a:r>
            <a:r>
              <a:rPr lang="en-US" dirty="0" err="1"/>
              <a:t>Phileri</a:t>
            </a:r>
            <a:r>
              <a:rPr lang="en-US" dirty="0"/>
              <a:t> </a:t>
            </a:r>
            <a:r>
              <a:rPr lang="en-US" dirty="0" err="1"/>
              <a:t>Tripoleos</a:t>
            </a:r>
            <a:endParaRPr lang="en-US" dirty="0"/>
          </a:p>
        </p:txBody>
      </p:sp>
      <p:pic>
        <p:nvPicPr>
          <p:cNvPr id="9" name="Picture 8">
            <a:extLst>
              <a:ext uri="{FF2B5EF4-FFF2-40B4-BE49-F238E27FC236}">
                <a16:creationId xmlns:a16="http://schemas.microsoft.com/office/drawing/2014/main" id="{8A4BA2E3-05D4-4E71-81C7-9ACD9E1864E3}"/>
              </a:ext>
            </a:extLst>
          </p:cNvPr>
          <p:cNvPicPr>
            <a:picLocks noChangeAspect="1"/>
          </p:cNvPicPr>
          <p:nvPr/>
        </p:nvPicPr>
        <p:blipFill>
          <a:blip r:embed="rId4"/>
          <a:stretch>
            <a:fillRect/>
          </a:stretch>
        </p:blipFill>
        <p:spPr>
          <a:xfrm>
            <a:off x="2071381" y="4369190"/>
            <a:ext cx="1905000" cy="1905000"/>
          </a:xfrm>
          <a:prstGeom prst="rect">
            <a:avLst/>
          </a:prstGeom>
        </p:spPr>
      </p:pic>
    </p:spTree>
    <p:extLst>
      <p:ext uri="{BB962C8B-B14F-4D97-AF65-F5344CB8AC3E}">
        <p14:creationId xmlns:p14="http://schemas.microsoft.com/office/powerpoint/2010/main" val="40797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381" y="381000"/>
            <a:ext cx="7533313" cy="1143000"/>
          </a:xfrm>
        </p:spPr>
        <p:txBody>
          <a:bodyPr/>
          <a:lstStyle/>
          <a:p>
            <a:r>
              <a:rPr lang="en-US" dirty="0" err="1">
                <a:effectLst/>
                <a:latin typeface="Calibri" panose="020F0502020204030204" pitchFamily="34" charset="0"/>
                <a:ea typeface="Calibri" panose="020F0502020204030204" pitchFamily="34" charset="0"/>
                <a:cs typeface="Arial" panose="020B0604020202020204" pitchFamily="34" charset="0"/>
              </a:rPr>
              <a:t>Moraitis</a:t>
            </a:r>
            <a:r>
              <a:rPr lang="en-US" dirty="0">
                <a:effectLst/>
                <a:latin typeface="Calibri" panose="020F0502020204030204" pitchFamily="34" charset="0"/>
                <a:ea typeface="Calibri" panose="020F0502020204030204" pitchFamily="34" charset="0"/>
                <a:cs typeface="Arial" panose="020B0604020202020204" pitchFamily="34" charset="0"/>
              </a:rPr>
              <a:t> Cyclades Malagousia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2017</a:t>
            </a:r>
            <a:endParaRPr lang="en-US" dirty="0">
              <a:effectLst/>
            </a:endParaRPr>
          </a:p>
        </p:txBody>
      </p:sp>
      <p:sp>
        <p:nvSpPr>
          <p:cNvPr id="3" name="Content Placeholder 2"/>
          <p:cNvSpPr>
            <a:spLocks noGrp="1"/>
          </p:cNvSpPr>
          <p:nvPr>
            <p:ph idx="1"/>
          </p:nvPr>
        </p:nvSpPr>
        <p:spPr>
          <a:xfrm>
            <a:off x="4043494" y="1828800"/>
            <a:ext cx="8148506" cy="4114800"/>
          </a:xfrm>
        </p:spPr>
        <p:txBody>
          <a:bodyPr/>
          <a:lstStyle/>
          <a:p>
            <a:r>
              <a:rPr lang="en-US" dirty="0"/>
              <a:t>Malagousia was thought to be extinct until the 1970s</a:t>
            </a:r>
          </a:p>
          <a:p>
            <a:r>
              <a:rPr lang="en-US" dirty="0" err="1"/>
              <a:t>Vassilis</a:t>
            </a:r>
            <a:r>
              <a:rPr lang="en-US" dirty="0"/>
              <a:t> </a:t>
            </a:r>
            <a:r>
              <a:rPr lang="en-US" dirty="0" err="1"/>
              <a:t>Logothetis</a:t>
            </a:r>
            <a:r>
              <a:rPr lang="en-US" dirty="0"/>
              <a:t> re-discovered it in </a:t>
            </a:r>
            <a:r>
              <a:rPr lang="en-US" dirty="0" err="1"/>
              <a:t>Nafpaktia</a:t>
            </a:r>
            <a:r>
              <a:rPr lang="en-US" dirty="0"/>
              <a:t> (Central Greece)</a:t>
            </a:r>
          </a:p>
          <a:p>
            <a:r>
              <a:rPr lang="en-US" dirty="0"/>
              <a:t>Highly aromatic</a:t>
            </a:r>
          </a:p>
          <a:p>
            <a:r>
              <a:rPr lang="en-US" dirty="0"/>
              <a:t>Oak aging works well</a:t>
            </a:r>
          </a:p>
          <a:p>
            <a:r>
              <a:rPr lang="en-US" dirty="0"/>
              <a:t>Grows mostly  in Macedonia (Northern Greece)</a:t>
            </a:r>
          </a:p>
        </p:txBody>
      </p:sp>
      <p:pic>
        <p:nvPicPr>
          <p:cNvPr id="5" name="Picture 4">
            <a:extLst>
              <a:ext uri="{FF2B5EF4-FFF2-40B4-BE49-F238E27FC236}">
                <a16:creationId xmlns:a16="http://schemas.microsoft.com/office/drawing/2014/main" id="{F49D3F8A-690E-4D1C-8A4B-337B449A7703}"/>
              </a:ext>
            </a:extLst>
          </p:cNvPr>
          <p:cNvPicPr>
            <a:picLocks noChangeAspect="1"/>
          </p:cNvPicPr>
          <p:nvPr/>
        </p:nvPicPr>
        <p:blipFill>
          <a:blip r:embed="rId3"/>
          <a:stretch>
            <a:fillRect/>
          </a:stretch>
        </p:blipFill>
        <p:spPr>
          <a:xfrm>
            <a:off x="138026" y="461393"/>
            <a:ext cx="3630337" cy="4840449"/>
          </a:xfrm>
          <a:prstGeom prst="rect">
            <a:avLst/>
          </a:prstGeom>
        </p:spPr>
      </p:pic>
      <p:pic>
        <p:nvPicPr>
          <p:cNvPr id="4" name="Picture 3">
            <a:extLst>
              <a:ext uri="{FF2B5EF4-FFF2-40B4-BE49-F238E27FC236}">
                <a16:creationId xmlns:a16="http://schemas.microsoft.com/office/drawing/2014/main" id="{02915E64-94D2-4DCD-ADE1-5877C5F73A6A}"/>
              </a:ext>
            </a:extLst>
          </p:cNvPr>
          <p:cNvPicPr>
            <a:picLocks noChangeAspect="1"/>
          </p:cNvPicPr>
          <p:nvPr/>
        </p:nvPicPr>
        <p:blipFill>
          <a:blip r:embed="rId4"/>
          <a:stretch>
            <a:fillRect/>
          </a:stretch>
        </p:blipFill>
        <p:spPr>
          <a:xfrm>
            <a:off x="2222695" y="3903154"/>
            <a:ext cx="1545668" cy="2318502"/>
          </a:xfrm>
          <a:prstGeom prst="rect">
            <a:avLst/>
          </a:prstGeom>
        </p:spPr>
      </p:pic>
    </p:spTree>
    <p:extLst>
      <p:ext uri="{BB962C8B-B14F-4D97-AF65-F5344CB8AC3E}">
        <p14:creationId xmlns:p14="http://schemas.microsoft.com/office/powerpoint/2010/main" val="25058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381" y="381000"/>
            <a:ext cx="8107767" cy="1143000"/>
          </a:xfrm>
        </p:spPr>
        <p:txBody>
          <a:bodyPr/>
          <a:lstStyle/>
          <a:p>
            <a:pPr marL="0" marR="0">
              <a:spcBef>
                <a:spcPts val="0"/>
              </a:spcBef>
              <a:spcAft>
                <a:spcPts val="0"/>
              </a:spcAft>
            </a:pPr>
            <a:r>
              <a:rPr lang="en-US" dirty="0" err="1">
                <a:effectLst/>
                <a:latin typeface="Calibri" panose="020F0502020204030204" pitchFamily="34" charset="0"/>
                <a:ea typeface="Calibri" panose="020F0502020204030204" pitchFamily="34" charset="0"/>
                <a:cs typeface="Arial" panose="020B0604020202020204" pitchFamily="34" charset="0"/>
              </a:rPr>
              <a:t>Foundi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Naoussa</a:t>
            </a:r>
            <a:r>
              <a:rPr lang="en-US" dirty="0">
                <a:effectLst/>
                <a:latin typeface="Calibri" panose="020F0502020204030204" pitchFamily="34" charset="0"/>
                <a:ea typeface="Calibri" panose="020F0502020204030204" pitchFamily="34" charset="0"/>
                <a:cs typeface="Arial" panose="020B0604020202020204" pitchFamily="34" charset="0"/>
              </a:rPr>
              <a:t> Red 2011 (Xinomavro)</a:t>
            </a:r>
          </a:p>
        </p:txBody>
      </p:sp>
      <p:sp>
        <p:nvSpPr>
          <p:cNvPr id="3" name="Content Placeholder 2"/>
          <p:cNvSpPr>
            <a:spLocks noGrp="1"/>
          </p:cNvSpPr>
          <p:nvPr>
            <p:ph idx="1"/>
          </p:nvPr>
        </p:nvSpPr>
        <p:spPr>
          <a:xfrm>
            <a:off x="4043494" y="1828800"/>
            <a:ext cx="8040654" cy="4114800"/>
          </a:xfrm>
        </p:spPr>
        <p:txBody>
          <a:bodyPr/>
          <a:lstStyle/>
          <a:p>
            <a:r>
              <a:rPr lang="en-US" dirty="0"/>
              <a:t>Xinomavro = Sour Black</a:t>
            </a:r>
          </a:p>
          <a:p>
            <a:r>
              <a:rPr lang="en-US" dirty="0"/>
              <a:t>Principle red wine grape in the </a:t>
            </a:r>
            <a:r>
              <a:rPr lang="en-US" dirty="0" err="1"/>
              <a:t>Naousa</a:t>
            </a:r>
            <a:r>
              <a:rPr lang="en-US" dirty="0"/>
              <a:t> region of Macedonia</a:t>
            </a:r>
          </a:p>
          <a:p>
            <a:r>
              <a:rPr lang="en-US" dirty="0"/>
              <a:t>The </a:t>
            </a:r>
            <a:r>
              <a:rPr lang="en-US" dirty="0" err="1"/>
              <a:t>Naousa</a:t>
            </a:r>
            <a:r>
              <a:rPr lang="en-US" dirty="0"/>
              <a:t> Protected Designation of Origin (PDO) was established in 1971 and mandates the use of 100% Xinomavro grapes</a:t>
            </a:r>
          </a:p>
          <a:p>
            <a:r>
              <a:rPr lang="en-US" dirty="0"/>
              <a:t>Similar in acidity and tannin to </a:t>
            </a:r>
            <a:r>
              <a:rPr lang="en-US" dirty="0" err="1"/>
              <a:t>Nebiolo</a:t>
            </a:r>
            <a:endParaRPr lang="en-US" dirty="0"/>
          </a:p>
        </p:txBody>
      </p:sp>
      <p:pic>
        <p:nvPicPr>
          <p:cNvPr id="4" name="Picture 3">
            <a:extLst>
              <a:ext uri="{FF2B5EF4-FFF2-40B4-BE49-F238E27FC236}">
                <a16:creationId xmlns:a16="http://schemas.microsoft.com/office/drawing/2014/main" id="{87BF6B1C-7C99-4421-80A3-0E84E8BBA45E}"/>
              </a:ext>
            </a:extLst>
          </p:cNvPr>
          <p:cNvPicPr>
            <a:picLocks noChangeAspect="1"/>
          </p:cNvPicPr>
          <p:nvPr/>
        </p:nvPicPr>
        <p:blipFill>
          <a:blip r:embed="rId3"/>
          <a:stretch>
            <a:fillRect/>
          </a:stretch>
        </p:blipFill>
        <p:spPr>
          <a:xfrm>
            <a:off x="0" y="-1"/>
            <a:ext cx="2608385" cy="6260123"/>
          </a:xfrm>
          <a:prstGeom prst="rect">
            <a:avLst/>
          </a:prstGeom>
        </p:spPr>
      </p:pic>
      <p:pic>
        <p:nvPicPr>
          <p:cNvPr id="6" name="Picture 5">
            <a:extLst>
              <a:ext uri="{FF2B5EF4-FFF2-40B4-BE49-F238E27FC236}">
                <a16:creationId xmlns:a16="http://schemas.microsoft.com/office/drawing/2014/main" id="{784269BE-43CA-40FF-A4D2-7267D4F9AF6A}"/>
              </a:ext>
            </a:extLst>
          </p:cNvPr>
          <p:cNvPicPr>
            <a:picLocks noChangeAspect="1"/>
          </p:cNvPicPr>
          <p:nvPr/>
        </p:nvPicPr>
        <p:blipFill>
          <a:blip r:embed="rId4"/>
          <a:stretch>
            <a:fillRect/>
          </a:stretch>
        </p:blipFill>
        <p:spPr>
          <a:xfrm>
            <a:off x="2074984" y="3886200"/>
            <a:ext cx="1606208" cy="2409312"/>
          </a:xfrm>
          <a:prstGeom prst="rect">
            <a:avLst/>
          </a:prstGeom>
        </p:spPr>
      </p:pic>
    </p:spTree>
    <p:extLst>
      <p:ext uri="{BB962C8B-B14F-4D97-AF65-F5344CB8AC3E}">
        <p14:creationId xmlns:p14="http://schemas.microsoft.com/office/powerpoint/2010/main" val="312097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381" y="381000"/>
            <a:ext cx="7533313" cy="1143000"/>
          </a:xfrm>
        </p:spPr>
        <p:txBody>
          <a:bodyPr/>
          <a:lstStyle/>
          <a:p>
            <a:pPr marL="0" marR="0">
              <a:spcBef>
                <a:spcPts val="0"/>
              </a:spcBef>
              <a:spcAft>
                <a:spcPts val="0"/>
              </a:spcAft>
            </a:pPr>
            <a:r>
              <a:rPr lang="en-US" dirty="0" err="1">
                <a:effectLst/>
                <a:latin typeface="Calibri" panose="020F0502020204030204" pitchFamily="34" charset="0"/>
                <a:ea typeface="Calibri" panose="020F0502020204030204" pitchFamily="34" charset="0"/>
                <a:cs typeface="Arial" panose="020B0604020202020204" pitchFamily="34" charset="0"/>
              </a:rPr>
              <a:t>Vourvoukeli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Avdira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Limnio</a:t>
            </a:r>
            <a:r>
              <a:rPr lang="en-US" dirty="0">
                <a:effectLst/>
                <a:latin typeface="Calibri" panose="020F0502020204030204" pitchFamily="34" charset="0"/>
                <a:ea typeface="Calibri" panose="020F0502020204030204" pitchFamily="34" charset="0"/>
                <a:cs typeface="Arial" panose="020B0604020202020204" pitchFamily="34" charset="0"/>
              </a:rPr>
              <a:t> 2015</a:t>
            </a:r>
          </a:p>
        </p:txBody>
      </p:sp>
      <p:sp>
        <p:nvSpPr>
          <p:cNvPr id="3" name="Content Placeholder 2"/>
          <p:cNvSpPr>
            <a:spLocks noGrp="1"/>
          </p:cNvSpPr>
          <p:nvPr>
            <p:ph idx="1"/>
          </p:nvPr>
        </p:nvSpPr>
        <p:spPr>
          <a:xfrm>
            <a:off x="4043494" y="1828800"/>
            <a:ext cx="8040654" cy="4114800"/>
          </a:xfrm>
        </p:spPr>
        <p:txBody>
          <a:bodyPr/>
          <a:lstStyle/>
          <a:p>
            <a:r>
              <a:rPr lang="en-US" dirty="0"/>
              <a:t>Indigenous to the Greek island of Lemnos </a:t>
            </a:r>
          </a:p>
          <a:p>
            <a:r>
              <a:rPr lang="en-US" dirty="0"/>
              <a:t>History extends back to Ancient Greece</a:t>
            </a:r>
          </a:p>
          <a:p>
            <a:pPr lvl="1"/>
            <a:r>
              <a:rPr lang="en-US" dirty="0"/>
              <a:t>Believed to be the variety “</a:t>
            </a:r>
            <a:r>
              <a:rPr lang="en-US" dirty="0" err="1"/>
              <a:t>Lemnia</a:t>
            </a:r>
            <a:r>
              <a:rPr lang="en-US" dirty="0"/>
              <a:t>” </a:t>
            </a:r>
          </a:p>
          <a:p>
            <a:pPr lvl="1"/>
            <a:r>
              <a:rPr lang="en-US" dirty="0"/>
              <a:t>Described by Aristotle, Hesiod and </a:t>
            </a:r>
            <a:r>
              <a:rPr lang="en-US" dirty="0" err="1"/>
              <a:t>Polydeuctes</a:t>
            </a:r>
            <a:r>
              <a:rPr lang="en-US" dirty="0"/>
              <a:t> </a:t>
            </a:r>
          </a:p>
          <a:p>
            <a:r>
              <a:rPr lang="en-US" dirty="0"/>
              <a:t>Mostly used as a blending wine for color, weight, acidity and herbal aromas</a:t>
            </a:r>
          </a:p>
          <a:p>
            <a:r>
              <a:rPr lang="en-US" dirty="0"/>
              <a:t>Late ripening</a:t>
            </a:r>
          </a:p>
          <a:p>
            <a:r>
              <a:rPr lang="en-US" dirty="0"/>
              <a:t>AKA - </a:t>
            </a:r>
            <a:r>
              <a:rPr lang="en-US" dirty="0" err="1"/>
              <a:t>Kalabaki</a:t>
            </a:r>
            <a:r>
              <a:rPr lang="en-US" dirty="0"/>
              <a:t>, </a:t>
            </a:r>
            <a:r>
              <a:rPr lang="en-US" dirty="0" err="1"/>
              <a:t>Kalambaki</a:t>
            </a:r>
            <a:r>
              <a:rPr lang="en-US" dirty="0"/>
              <a:t>, </a:t>
            </a:r>
            <a:r>
              <a:rPr lang="en-US" dirty="0" err="1"/>
              <a:t>Kalampaki</a:t>
            </a:r>
            <a:r>
              <a:rPr lang="en-US" dirty="0"/>
              <a:t>, </a:t>
            </a:r>
            <a:r>
              <a:rPr lang="en-US" dirty="0" err="1"/>
              <a:t>Lembiotiko</a:t>
            </a:r>
            <a:r>
              <a:rPr lang="en-US" dirty="0"/>
              <a:t>, </a:t>
            </a:r>
            <a:r>
              <a:rPr lang="en-US" dirty="0" err="1"/>
              <a:t>Lemnia</a:t>
            </a:r>
            <a:r>
              <a:rPr lang="en-US" dirty="0"/>
              <a:t>, </a:t>
            </a:r>
            <a:r>
              <a:rPr lang="en-US" dirty="0" err="1"/>
              <a:t>Lemnio</a:t>
            </a:r>
            <a:r>
              <a:rPr lang="en-US" dirty="0"/>
              <a:t>, </a:t>
            </a:r>
            <a:r>
              <a:rPr lang="en-US" dirty="0" err="1"/>
              <a:t>Lemniotico</a:t>
            </a:r>
            <a:r>
              <a:rPr lang="en-US" dirty="0"/>
              <a:t>, </a:t>
            </a:r>
            <a:r>
              <a:rPr lang="en-US" dirty="0" err="1"/>
              <a:t>Lemniotiko</a:t>
            </a:r>
            <a:r>
              <a:rPr lang="en-US" dirty="0"/>
              <a:t>, </a:t>
            </a:r>
            <a:r>
              <a:rPr lang="en-US" dirty="0" err="1"/>
              <a:t>Limniona</a:t>
            </a:r>
            <a:r>
              <a:rPr lang="en-US" dirty="0"/>
              <a:t>, </a:t>
            </a:r>
            <a:r>
              <a:rPr lang="en-US" dirty="0" err="1"/>
              <a:t>Limniotico</a:t>
            </a:r>
            <a:r>
              <a:rPr lang="en-US" dirty="0"/>
              <a:t>, </a:t>
            </a:r>
            <a:r>
              <a:rPr lang="en-US" dirty="0" err="1"/>
              <a:t>Mavro</a:t>
            </a:r>
            <a:r>
              <a:rPr lang="en-US" dirty="0"/>
              <a:t> </a:t>
            </a:r>
            <a:r>
              <a:rPr lang="en-US" dirty="0" err="1"/>
              <a:t>Limnio</a:t>
            </a:r>
            <a:r>
              <a:rPr lang="en-US" dirty="0"/>
              <a:t>, </a:t>
            </a:r>
            <a:r>
              <a:rPr lang="en-US" dirty="0" err="1"/>
              <a:t>Ntourou</a:t>
            </a:r>
            <a:r>
              <a:rPr lang="en-US" dirty="0"/>
              <a:t> Kara, and </a:t>
            </a:r>
            <a:r>
              <a:rPr lang="en-US" dirty="0" err="1"/>
              <a:t>Ntoyrou</a:t>
            </a:r>
            <a:r>
              <a:rPr lang="en-US" dirty="0"/>
              <a:t> Kara</a:t>
            </a:r>
          </a:p>
        </p:txBody>
      </p:sp>
      <p:pic>
        <p:nvPicPr>
          <p:cNvPr id="5" name="Picture 4">
            <a:extLst>
              <a:ext uri="{FF2B5EF4-FFF2-40B4-BE49-F238E27FC236}">
                <a16:creationId xmlns:a16="http://schemas.microsoft.com/office/drawing/2014/main" id="{5F8445AE-EAB1-402B-A136-3CA1722A6ECC}"/>
              </a:ext>
            </a:extLst>
          </p:cNvPr>
          <p:cNvPicPr>
            <a:picLocks noChangeAspect="1"/>
          </p:cNvPicPr>
          <p:nvPr/>
        </p:nvPicPr>
        <p:blipFill>
          <a:blip r:embed="rId3"/>
          <a:stretch>
            <a:fillRect/>
          </a:stretch>
        </p:blipFill>
        <p:spPr>
          <a:xfrm>
            <a:off x="0" y="0"/>
            <a:ext cx="3525545" cy="6267635"/>
          </a:xfrm>
          <a:prstGeom prst="rect">
            <a:avLst/>
          </a:prstGeom>
        </p:spPr>
      </p:pic>
      <p:pic>
        <p:nvPicPr>
          <p:cNvPr id="6" name="Picture 5">
            <a:extLst>
              <a:ext uri="{FF2B5EF4-FFF2-40B4-BE49-F238E27FC236}">
                <a16:creationId xmlns:a16="http://schemas.microsoft.com/office/drawing/2014/main" id="{BB6C11CC-57EB-43E1-8282-148259B31087}"/>
              </a:ext>
            </a:extLst>
          </p:cNvPr>
          <p:cNvPicPr>
            <a:picLocks noChangeAspect="1"/>
          </p:cNvPicPr>
          <p:nvPr/>
        </p:nvPicPr>
        <p:blipFill>
          <a:blip r:embed="rId4"/>
          <a:stretch>
            <a:fillRect/>
          </a:stretch>
        </p:blipFill>
        <p:spPr>
          <a:xfrm>
            <a:off x="2194560" y="4271158"/>
            <a:ext cx="1330985" cy="1996478"/>
          </a:xfrm>
          <a:prstGeom prst="rect">
            <a:avLst/>
          </a:prstGeom>
        </p:spPr>
      </p:pic>
    </p:spTree>
    <p:extLst>
      <p:ext uri="{BB962C8B-B14F-4D97-AF65-F5344CB8AC3E}">
        <p14:creationId xmlns:p14="http://schemas.microsoft.com/office/powerpoint/2010/main" val="13501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381" y="381000"/>
            <a:ext cx="8142475" cy="1143000"/>
          </a:xfrm>
        </p:spPr>
        <p:txBody>
          <a:bodyPr/>
          <a:lstStyle/>
          <a:p>
            <a:pPr marL="0" marR="0">
              <a:lnSpc>
                <a:spcPct val="107000"/>
              </a:lnSpc>
              <a:spcBef>
                <a:spcPts val="0"/>
              </a:spcBef>
              <a:spcAft>
                <a:spcPts val="800"/>
              </a:spcAft>
            </a:pPr>
            <a:r>
              <a:rPr lang="en-US" dirty="0" err="1">
                <a:effectLst/>
                <a:latin typeface="Calibri" panose="020F0502020204030204" pitchFamily="34" charset="0"/>
                <a:ea typeface="Calibri" panose="020F0502020204030204" pitchFamily="34" charset="0"/>
                <a:cs typeface="Arial" panose="020B0604020202020204" pitchFamily="34" charset="0"/>
              </a:rPr>
              <a:t>Aivalis</a:t>
            </a:r>
            <a:r>
              <a:rPr lang="en-US" dirty="0">
                <a:effectLst/>
                <a:latin typeface="Calibri" panose="020F0502020204030204" pitchFamily="34" charset="0"/>
                <a:ea typeface="Calibri" panose="020F0502020204030204" pitchFamily="34" charset="0"/>
                <a:cs typeface="Arial" panose="020B0604020202020204" pitchFamily="34" charset="0"/>
              </a:rPr>
              <a:t> Vineyards Nemea Agiorgitiko 2016</a:t>
            </a:r>
          </a:p>
        </p:txBody>
      </p:sp>
      <p:sp>
        <p:nvSpPr>
          <p:cNvPr id="3" name="Content Placeholder 2"/>
          <p:cNvSpPr>
            <a:spLocks noGrp="1"/>
          </p:cNvSpPr>
          <p:nvPr>
            <p:ph idx="1"/>
          </p:nvPr>
        </p:nvSpPr>
        <p:spPr>
          <a:xfrm>
            <a:off x="4043494" y="1828800"/>
            <a:ext cx="8142475" cy="4114800"/>
          </a:xfrm>
        </p:spPr>
        <p:txBody>
          <a:bodyPr/>
          <a:lstStyle/>
          <a:p>
            <a:r>
              <a:rPr lang="en-US" dirty="0"/>
              <a:t>As of 2012, was the most widely planted red grape variety in Greece </a:t>
            </a:r>
          </a:p>
          <a:p>
            <a:r>
              <a:rPr lang="en-US" dirty="0"/>
              <a:t>Planted in dry, infertile soil to encourage the production of fewer but more concentrated grape </a:t>
            </a:r>
          </a:p>
          <a:p>
            <a:r>
              <a:rPr lang="en-US" dirty="0"/>
              <a:t>Ripens after mid-September</a:t>
            </a:r>
          </a:p>
          <a:p>
            <a:r>
              <a:rPr lang="en-US" dirty="0"/>
              <a:t>Known as “The Blood of Hercules” – This is the wine he drank after he killed the Nemean lion</a:t>
            </a:r>
          </a:p>
          <a:p>
            <a:r>
              <a:rPr lang="en-US" dirty="0"/>
              <a:t>Palace favorite of King Agamemnon (Led Greece during the Trojan War)</a:t>
            </a:r>
          </a:p>
          <a:p>
            <a:r>
              <a:rPr lang="en-US" dirty="0"/>
              <a:t>HOWEVER – There is no historical or genetic evidence to support its ancient cultivation, just stories</a:t>
            </a:r>
          </a:p>
        </p:txBody>
      </p:sp>
      <p:pic>
        <p:nvPicPr>
          <p:cNvPr id="6" name="Picture 5">
            <a:extLst>
              <a:ext uri="{FF2B5EF4-FFF2-40B4-BE49-F238E27FC236}">
                <a16:creationId xmlns:a16="http://schemas.microsoft.com/office/drawing/2014/main" id="{A17048F9-A662-43A7-8BEB-CB9A86C6B420}"/>
              </a:ext>
            </a:extLst>
          </p:cNvPr>
          <p:cNvPicPr>
            <a:picLocks noChangeAspect="1"/>
          </p:cNvPicPr>
          <p:nvPr/>
        </p:nvPicPr>
        <p:blipFill>
          <a:blip r:embed="rId3"/>
          <a:stretch>
            <a:fillRect/>
          </a:stretch>
        </p:blipFill>
        <p:spPr>
          <a:xfrm>
            <a:off x="6031" y="0"/>
            <a:ext cx="1485144" cy="6275256"/>
          </a:xfrm>
          <a:prstGeom prst="rect">
            <a:avLst/>
          </a:prstGeom>
        </p:spPr>
      </p:pic>
      <p:pic>
        <p:nvPicPr>
          <p:cNvPr id="7" name="Picture 6">
            <a:extLst>
              <a:ext uri="{FF2B5EF4-FFF2-40B4-BE49-F238E27FC236}">
                <a16:creationId xmlns:a16="http://schemas.microsoft.com/office/drawing/2014/main" id="{2F8E021B-4FF9-4DC2-8610-285DD25B8D70}"/>
              </a:ext>
            </a:extLst>
          </p:cNvPr>
          <p:cNvPicPr>
            <a:picLocks noChangeAspect="1"/>
          </p:cNvPicPr>
          <p:nvPr/>
        </p:nvPicPr>
        <p:blipFill>
          <a:blip r:embed="rId4"/>
          <a:stretch>
            <a:fillRect/>
          </a:stretch>
        </p:blipFill>
        <p:spPr>
          <a:xfrm>
            <a:off x="1491174" y="4148322"/>
            <a:ext cx="2552319" cy="2126933"/>
          </a:xfrm>
          <a:prstGeom prst="rect">
            <a:avLst/>
          </a:prstGeom>
        </p:spPr>
      </p:pic>
    </p:spTree>
    <p:extLst>
      <p:ext uri="{BB962C8B-B14F-4D97-AF65-F5344CB8AC3E}">
        <p14:creationId xmlns:p14="http://schemas.microsoft.com/office/powerpoint/2010/main" val="9769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311</TotalTime>
  <Words>667</Words>
  <Application>Microsoft Office PowerPoint</Application>
  <PresentationFormat>Widescreen</PresentationFormat>
  <Paragraphs>95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Red Line Business 16x9</vt:lpstr>
      <vt:lpstr>It’s All Greek to me</vt:lpstr>
      <vt:lpstr>Greek Facts</vt:lpstr>
      <vt:lpstr>Greek Varietals</vt:lpstr>
      <vt:lpstr>Gavala Santorini Yannis White 2017 (Santorini, Aegean Islands)</vt:lpstr>
      <vt:lpstr>Bosinakis Mantinia Moschofilero 2017</vt:lpstr>
      <vt:lpstr>Moraitis Cyclades Malagousia 2017</vt:lpstr>
      <vt:lpstr>Foundi Naoussa Red 2011 (Xinomavro)</vt:lpstr>
      <vt:lpstr>Vourvoukeli Avdira Limnio 2015</vt:lpstr>
      <vt:lpstr>Aivalis Vineyards Nemea Agiorgitiko 2016</vt:lpstr>
      <vt:lpstr>Cavino Winery Mavrodaphne of Patras (NV)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Witty</dc:title>
  <dc:creator>Scott A.</dc:creator>
  <cp:lastModifiedBy>Scott A.</cp:lastModifiedBy>
  <cp:revision>24</cp:revision>
  <cp:lastPrinted>2018-11-09T21:20:32Z</cp:lastPrinted>
  <dcterms:created xsi:type="dcterms:W3CDTF">2018-10-18T21:22:28Z</dcterms:created>
  <dcterms:modified xsi:type="dcterms:W3CDTF">2018-11-09T21:23:42Z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